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8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0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65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9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2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0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9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0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6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1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4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6E7F5-AB27-4105-8B0F-E8D649DA1A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BC137-68A8-4EF2-98A0-6FE3D8C9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ssetstore.unity.com/packages/tools/transparency-capture-509?locale=ko-K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32720" y="299258"/>
            <a:ext cx="11329789" cy="6280722"/>
            <a:chOff x="241527" y="249381"/>
            <a:chExt cx="11329789" cy="6280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27" y="249381"/>
              <a:ext cx="11329789" cy="628072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99" y="600134"/>
              <a:ext cx="2848635" cy="12559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642" y="660290"/>
              <a:ext cx="2546061" cy="217383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2227" r="5206"/>
            <a:stretch/>
          </p:blipFill>
          <p:spPr>
            <a:xfrm>
              <a:off x="8611986" y="3646583"/>
              <a:ext cx="2951018" cy="26056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271" y="3646583"/>
              <a:ext cx="2626822" cy="260568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13" y="3395931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40" y="3395931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40" y="5009903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13" y="5009903"/>
              <a:ext cx="1502842" cy="150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1"/>
            <a:srcRect t="-1" r="59311" b="-149"/>
            <a:stretch/>
          </p:blipFill>
          <p:spPr>
            <a:xfrm>
              <a:off x="379467" y="1947724"/>
              <a:ext cx="1670822" cy="10381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1"/>
            <a:srcRect l="54421" t="-1057" r="35052" b="51338"/>
            <a:stretch/>
          </p:blipFill>
          <p:spPr>
            <a:xfrm>
              <a:off x="2115335" y="2146472"/>
              <a:ext cx="583293" cy="69546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1"/>
            <a:srcRect l="86445" t="-1518" r="3230" b="52916"/>
            <a:stretch/>
          </p:blipFill>
          <p:spPr>
            <a:xfrm>
              <a:off x="2698628" y="2154288"/>
              <a:ext cx="572076" cy="67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11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98" y="48246"/>
            <a:ext cx="1207810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7. scene </a:t>
            </a:r>
            <a:r>
              <a:rPr lang="ko-KR" altLang="en-US" smtClean="0"/>
              <a:t>캡쳐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z="1600"/>
              <a:t>	-&gt; </a:t>
            </a:r>
            <a:r>
              <a:rPr lang="en-US" altLang="ko-KR" sz="1600">
                <a:hlinkClick r:id="rId2"/>
              </a:rPr>
              <a:t>https</a:t>
            </a:r>
            <a:r>
              <a:rPr lang="en-US" altLang="ko-KR" sz="1600">
                <a:hlinkClick r:id="rId2"/>
              </a:rPr>
              <a:t>://</a:t>
            </a:r>
            <a:r>
              <a:rPr lang="en-US" altLang="ko-KR" sz="1600" smtClean="0">
                <a:hlinkClick r:id="rId2"/>
              </a:rPr>
              <a:t>assetstore.unity.com/packages/tools/transparency-capture-509?locale=ko-KR</a:t>
            </a:r>
            <a:r>
              <a:rPr lang="en-US" altLang="ko-KR" sz="1600"/>
              <a:t> 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</a:t>
            </a:r>
            <a:r>
              <a:rPr lang="ko-KR" altLang="en-US" sz="1600" smtClean="0"/>
              <a:t>오브젝트 외의 배경을 투명하게 해 오브젝트만 캡쳐해주는 에셋 추가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</a:t>
            </a:r>
            <a:r>
              <a:rPr lang="ko-KR" altLang="en-US" sz="1600" smtClean="0"/>
              <a:t>코루틴 함수 선언</a:t>
            </a:r>
            <a:endParaRPr lang="en-US" altLang="ko-KR" sz="1600" smtClean="0"/>
          </a:p>
          <a:p>
            <a:endParaRPr lang="en-US" altLang="ko-KR" sz="1600"/>
          </a:p>
          <a:p>
            <a:endParaRPr lang="en-US" altLang="ko-KR" sz="1600" smtClean="0"/>
          </a:p>
          <a:p>
            <a:endParaRPr lang="en-US" altLang="ko-KR" sz="1600"/>
          </a:p>
          <a:p>
            <a:endParaRPr lang="en-US" altLang="ko-KR" sz="1600" smtClean="0"/>
          </a:p>
          <a:p>
            <a:r>
              <a:rPr lang="en-US" altLang="ko-KR" sz="1600" smtClean="0"/>
              <a:t>	-&gt; </a:t>
            </a:r>
            <a:r>
              <a:rPr lang="ko-KR" altLang="en-US" sz="1600" smtClean="0"/>
              <a:t>일반 함수에서 사용하면 </a:t>
            </a:r>
            <a:r>
              <a:rPr lang="en-US" altLang="ko-KR" sz="1600" smtClean="0"/>
              <a:t>yield return new WaitForEndOfFrame();</a:t>
            </a:r>
            <a:r>
              <a:rPr lang="ko-KR" altLang="en-US" sz="1600" smtClean="0"/>
              <a:t>이 바로 호출되고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</a:t>
            </a:r>
            <a:r>
              <a:rPr lang="ko-KR" altLang="en-US" sz="1600" smtClean="0"/>
              <a:t>캡쳐가 완료되기 전에 캡쳐함수 뒤의 코드들이 실행되기 때문에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</a:t>
            </a:r>
            <a:r>
              <a:rPr lang="ko-KR" altLang="en-US" sz="1600" smtClean="0"/>
              <a:t>완료될 때까지 다른 작업을 일시중지하기 위해 캡쳐함수를 사용하는 함수를 코루틴으로 선언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(</a:t>
            </a:r>
            <a:r>
              <a:rPr lang="en-US" altLang="ko-KR" sz="1400" smtClean="0"/>
              <a:t>yield return StartCoroutine(…); = </a:t>
            </a:r>
            <a:r>
              <a:rPr lang="ko-KR" altLang="en-US" sz="1400" smtClean="0"/>
              <a:t>내부의 코루틴 함수가 완료되면 다음 코드로 넘어감</a:t>
            </a:r>
            <a:r>
              <a:rPr lang="en-US" altLang="ko-KR" sz="1400" smtClean="0"/>
              <a:t>)</a:t>
            </a:r>
          </a:p>
          <a:p>
            <a:endParaRPr lang="en-US" altLang="ko-KR" sz="14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-&gt; </a:t>
            </a:r>
            <a:r>
              <a:rPr lang="ko-KR" altLang="en-US" sz="1600" smtClean="0"/>
              <a:t>저장 위치는 </a:t>
            </a:r>
            <a:r>
              <a:rPr lang="en-US" altLang="ko-KR" sz="1600" smtClean="0"/>
              <a:t>“Assets“ </a:t>
            </a:r>
            <a:r>
              <a:rPr lang="ko-KR" altLang="en-US" sz="1600" smtClean="0"/>
              <a:t>내부의 폴더로 설정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</a:t>
            </a:r>
            <a:r>
              <a:rPr lang="ko-KR" altLang="en-US" sz="1600" smtClean="0"/>
              <a:t>이미지 파일명 </a:t>
            </a:r>
            <a:r>
              <a:rPr lang="en-US" altLang="ko-KR" sz="1600" smtClean="0"/>
              <a:t>= </a:t>
            </a:r>
            <a:r>
              <a:rPr lang="ko-KR" altLang="en-US" sz="1600" smtClean="0"/>
              <a:t>오브젝트이름</a:t>
            </a:r>
            <a:r>
              <a:rPr lang="en-US" altLang="ko-KR" sz="1600" smtClean="0"/>
              <a:t>_clusterIndex.png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    </a:t>
            </a:r>
            <a:r>
              <a:rPr lang="ko-KR" altLang="en-US" sz="1400" smtClean="0"/>
              <a:t>최종 경로 </a:t>
            </a:r>
            <a:r>
              <a:rPr lang="en-US" altLang="ko-KR" sz="1400" smtClean="0"/>
              <a:t>= “</a:t>
            </a:r>
            <a:r>
              <a:rPr lang="ko-KR" altLang="en-US" sz="1400"/>
              <a:t>유니티프로젝트위치\프로젝트이름\</a:t>
            </a:r>
            <a:r>
              <a:rPr lang="ko-KR" altLang="en-US" sz="1400"/>
              <a:t>Assets\Img</a:t>
            </a:r>
            <a:r>
              <a:rPr lang="ko-KR" altLang="en-US" sz="1400" smtClean="0"/>
              <a:t>\이미지파일명"</a:t>
            </a:r>
            <a:endParaRPr lang="ko-KR" altLang="en-US" sz="1400"/>
          </a:p>
          <a:p>
            <a:r>
              <a:rPr lang="en-US" altLang="ko-KR" sz="1400" smtClean="0"/>
              <a:t>	    </a:t>
            </a:r>
            <a:r>
              <a:rPr lang="ko-KR" altLang="en-US" sz="1400" smtClean="0"/>
              <a:t>최종 경로 예시</a:t>
            </a:r>
            <a:r>
              <a:rPr lang="en-US" altLang="ko-KR" sz="1400" smtClean="0"/>
              <a:t>) "</a:t>
            </a:r>
            <a:r>
              <a:rPr lang="en-US" altLang="ko-KR" sz="1400"/>
              <a:t>C:\Users\USER\Desktop\pyj\UnityProjects\CameraControl\Assets\Img\B001DS50444188_00_0.png"</a:t>
            </a:r>
          </a:p>
          <a:p>
            <a:endParaRPr lang="en-US" altLang="ko-KR" sz="1600" smtClean="0"/>
          </a:p>
          <a:p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23" y="1432076"/>
            <a:ext cx="4324954" cy="847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123" y="3120051"/>
            <a:ext cx="6620799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1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98" y="48246"/>
            <a:ext cx="120781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8. </a:t>
            </a:r>
            <a:r>
              <a:rPr lang="ko-KR" altLang="en-US" smtClean="0"/>
              <a:t>최종 결과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z="1600"/>
              <a:t>	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494522"/>
            <a:ext cx="7546947" cy="3645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7" y="4139738"/>
            <a:ext cx="2562800" cy="2562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8" y="4139738"/>
            <a:ext cx="2562800" cy="2562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57" y="4139738"/>
            <a:ext cx="2562800" cy="2562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27" y="1377433"/>
            <a:ext cx="2562800" cy="2562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27" y="4139738"/>
            <a:ext cx="2562800" cy="25628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972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8" y="48246"/>
            <a:ext cx="1207810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9. </a:t>
            </a:r>
            <a:r>
              <a:rPr lang="ko-KR" altLang="en-US" smtClean="0"/>
              <a:t>이슈사항</a:t>
            </a:r>
            <a:endParaRPr lang="en-US" altLang="ko-KR" smtClean="0"/>
          </a:p>
          <a:p>
            <a:r>
              <a:rPr lang="en-US" altLang="ko-KR" sz="1600" smtClean="0"/>
              <a:t>	-&gt; </a:t>
            </a:r>
            <a:r>
              <a:rPr lang="ko-KR" altLang="en-US" sz="1600" smtClean="0"/>
              <a:t>캡쳐 순서</a:t>
            </a:r>
            <a:r>
              <a:rPr lang="en-US" altLang="ko-KR" smtClean="0"/>
              <a:t>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1. </a:t>
            </a:r>
            <a:r>
              <a:rPr lang="ko-KR" altLang="en-US" sz="1400" smtClean="0"/>
              <a:t>각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생성 후 캡쳐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삭제 반복으로 실행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ko-KR" altLang="en-US" sz="1400" smtClean="0"/>
              <a:t>이미지에 다른 각도의 </a:t>
            </a:r>
            <a:r>
              <a:rPr lang="en-US" altLang="ko-KR" sz="1400" smtClean="0"/>
              <a:t>cluster</a:t>
            </a:r>
            <a:r>
              <a:rPr lang="ko-KR" altLang="en-US" sz="1400" smtClean="0"/>
              <a:t>가 포함된 경우 빈 공간이 생길 수 있다</a:t>
            </a:r>
            <a:r>
              <a:rPr lang="en-US" altLang="ko-KR" sz="1400" smtClean="0"/>
              <a:t>.</a:t>
            </a:r>
          </a:p>
          <a:p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2. </a:t>
            </a:r>
            <a:r>
              <a:rPr lang="ko-KR" altLang="en-US" sz="1400" smtClean="0"/>
              <a:t>오브젝트 생성 완료 후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캡쳐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오브젝트 삭제로 실행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ko-KR" altLang="en-US" sz="1400" smtClean="0"/>
              <a:t>이미지에 빈 공간은 없지만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바깥쪽에 원하지 않는 다른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부분이 함께 나올 수 있다</a:t>
            </a:r>
            <a:r>
              <a:rPr lang="en-US" altLang="ko-KR" sz="1400" smtClean="0"/>
              <a:t>.</a:t>
            </a:r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400"/>
          </a:p>
          <a:p>
            <a:endParaRPr lang="en-US" altLang="ko-KR" sz="1400" smtClean="0"/>
          </a:p>
          <a:p>
            <a:endParaRPr lang="en-US" altLang="ko-KR" sz="1600" smtClean="0"/>
          </a:p>
          <a:p>
            <a:r>
              <a:rPr lang="en-US" altLang="ko-KR" sz="1600" smtClean="0"/>
              <a:t>	-&gt; </a:t>
            </a:r>
            <a:r>
              <a:rPr lang="ko-KR" altLang="en-US" sz="1600" smtClean="0"/>
              <a:t>소스파일 경로</a:t>
            </a:r>
            <a:endParaRPr lang="en-US" altLang="ko-KR" sz="16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    </a:t>
            </a:r>
            <a:r>
              <a:rPr lang="ko-KR" altLang="en-US" sz="1400" smtClean="0"/>
              <a:t>소스파일이 유니티 프로젝트 파일 외부에 있어도 불러올 수 있어야 하지만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    texture2d</a:t>
            </a:r>
            <a:r>
              <a:rPr lang="ko-KR" altLang="en-US" sz="1400"/>
              <a:t>로 사용하기 위해 이미지를 불러올 때 파일의 위치가 </a:t>
            </a:r>
            <a:r>
              <a:rPr lang="en-US" altLang="ko-KR" sz="1400"/>
              <a:t>“/Assets/Resources”</a:t>
            </a:r>
            <a:r>
              <a:rPr lang="ko-KR" altLang="en-US" sz="1400"/>
              <a:t>내부에 </a:t>
            </a:r>
            <a:r>
              <a:rPr lang="ko-KR" altLang="en-US" sz="1400"/>
              <a:t>있어야 </a:t>
            </a:r>
            <a:r>
              <a:rPr lang="ko-KR" altLang="en-US" sz="1400" smtClean="0"/>
              <a:t>함</a:t>
            </a:r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1" y="2532088"/>
            <a:ext cx="2557397" cy="25573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94016" y="2151942"/>
            <a:ext cx="452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총 </a:t>
            </a:r>
            <a:r>
              <a:rPr lang="en-US" altLang="ko-KR" sz="1400" smtClean="0"/>
              <a:t>53</a:t>
            </a:r>
            <a:r>
              <a:rPr lang="ko-KR" altLang="en-US" sz="1400" smtClean="0"/>
              <a:t>개의 </a:t>
            </a:r>
            <a:r>
              <a:rPr lang="en-US" altLang="ko-KR" sz="1400" smtClean="0"/>
              <a:t>cluster</a:t>
            </a:r>
            <a:r>
              <a:rPr lang="ko-KR" altLang="en-US" sz="1400" smtClean="0"/>
              <a:t>를 캡쳐하는데 걸린 시간 </a:t>
            </a:r>
            <a:r>
              <a:rPr lang="en-US" altLang="ko-KR" sz="1400"/>
              <a:t>: 49760 ms</a:t>
            </a:r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6542823" y="2151941"/>
            <a:ext cx="452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총 </a:t>
            </a:r>
            <a:r>
              <a:rPr lang="en-US" altLang="ko-KR" sz="1400" smtClean="0"/>
              <a:t>53</a:t>
            </a:r>
            <a:r>
              <a:rPr lang="ko-KR" altLang="en-US" sz="1400" smtClean="0"/>
              <a:t>개의 </a:t>
            </a:r>
            <a:r>
              <a:rPr lang="en-US" altLang="ko-KR" sz="1400" smtClean="0"/>
              <a:t>cluster</a:t>
            </a:r>
            <a:r>
              <a:rPr lang="ko-KR" altLang="en-US" sz="1400" smtClean="0"/>
              <a:t>를 캡쳐하는데 걸린 시간 </a:t>
            </a:r>
            <a:r>
              <a:rPr lang="en-US" altLang="ko-KR" sz="1400"/>
              <a:t>: 49662 ms</a:t>
            </a:r>
            <a:endParaRPr lang="ko-KR" altLang="en-US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90" y="2532086"/>
            <a:ext cx="2557397" cy="25573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32676" y="1771795"/>
            <a:ext cx="424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오브젝트 생성 완료 후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캡쳐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오브젝트 삭제</a:t>
            </a:r>
            <a:endParaRPr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7341119" y="1771795"/>
            <a:ext cx="292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각 </a:t>
            </a:r>
            <a:r>
              <a:rPr lang="en-US" altLang="ko-KR" sz="1400" smtClean="0"/>
              <a:t>cluster</a:t>
            </a:r>
            <a:r>
              <a:rPr lang="ko-KR" altLang="en-US" sz="1400" smtClean="0"/>
              <a:t> 생성 후 캡쳐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삭제 반복</a:t>
            </a:r>
            <a:endParaRPr lang="ko-KR" altLang="en-US" sz="14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89" y="2532086"/>
            <a:ext cx="2557397" cy="25573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80" y="2532087"/>
            <a:ext cx="2557397" cy="25573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3784600" y="3366833"/>
            <a:ext cx="1744133" cy="355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1700202">
            <a:off x="7078132" y="2975160"/>
            <a:ext cx="1507067" cy="506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685865" y="3366833"/>
            <a:ext cx="1744133" cy="355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1700202">
            <a:off x="1305942" y="2975159"/>
            <a:ext cx="1507067" cy="506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5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267" y="118491"/>
            <a:ext cx="1067529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smtClean="0"/>
              <a:t>폴더 읽어오기</a:t>
            </a:r>
            <a:endParaRPr lang="en-US" altLang="ko-KR" smtClean="0"/>
          </a:p>
          <a:p>
            <a:pPr lvl="1"/>
            <a:r>
              <a:rPr lang="en-US" altLang="ko-KR" smtClean="0"/>
              <a:t>-&gt; </a:t>
            </a:r>
            <a:r>
              <a:rPr lang="ko-KR" altLang="en-US" smtClean="0"/>
              <a:t>읽어올 폴더 위치 </a:t>
            </a:r>
            <a:r>
              <a:rPr lang="en-US" altLang="ko-KR" smtClean="0"/>
              <a:t>folderPath</a:t>
            </a:r>
            <a:r>
              <a:rPr lang="ko-KR" altLang="en-US" smtClean="0"/>
              <a:t>로 저장</a:t>
            </a:r>
            <a:r>
              <a:rPr lang="en-US" altLang="ko-KR" smtClean="0"/>
              <a:t>	</a:t>
            </a:r>
          </a:p>
          <a:p>
            <a:pPr lvl="1"/>
            <a:r>
              <a:rPr lang="ko-KR" altLang="en-US" b="1" smtClean="0"/>
              <a:t>사용할 폴더를 </a:t>
            </a:r>
            <a:r>
              <a:rPr lang="en-US" altLang="ko-KR" b="1" smtClean="0"/>
              <a:t>/Assets/Resoures </a:t>
            </a:r>
            <a:r>
              <a:rPr lang="ko-KR" altLang="en-US" b="1" smtClean="0"/>
              <a:t>내부에 </a:t>
            </a:r>
            <a:r>
              <a:rPr lang="en-US" altLang="ko-KR" b="1" smtClean="0"/>
              <a:t>import </a:t>
            </a:r>
            <a:r>
              <a:rPr lang="ko-KR" altLang="en-US" b="1" smtClean="0"/>
              <a:t>해야 </a:t>
            </a:r>
            <a:r>
              <a:rPr lang="en-US" altLang="ko-KR" b="1" smtClean="0"/>
              <a:t>jpg</a:t>
            </a:r>
            <a:r>
              <a:rPr lang="ko-KR" altLang="en-US" b="1" smtClean="0"/>
              <a:t>파일을 읽어올 수 있음</a:t>
            </a:r>
            <a:endParaRPr lang="en-US" altLang="ko-KR" b="1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en-US" altLang="ko-KR" smtClean="0"/>
              <a:t>-&gt; folderPath </a:t>
            </a:r>
            <a:r>
              <a:rPr lang="ko-KR" altLang="en-US" smtClean="0"/>
              <a:t>위치 내의 모든 폴더 이름 </a:t>
            </a:r>
            <a:r>
              <a:rPr lang="en-US" altLang="ko-KR" smtClean="0"/>
              <a:t>List&lt;string&gt; fileList</a:t>
            </a:r>
            <a:r>
              <a:rPr lang="ko-KR" altLang="en-US" smtClean="0"/>
              <a:t>에 저장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-&gt; folderPath</a:t>
            </a:r>
            <a:r>
              <a:rPr lang="ko-KR" altLang="en-US" smtClean="0"/>
              <a:t>와 저장된 이름을 사용해서 가져올 </a:t>
            </a:r>
            <a:r>
              <a:rPr lang="en-US" altLang="ko-KR" smtClean="0"/>
              <a:t>json</a:t>
            </a:r>
            <a:r>
              <a:rPr lang="ko-KR" altLang="en-US" smtClean="0"/>
              <a:t>파일 위치와 </a:t>
            </a:r>
            <a:r>
              <a:rPr lang="en-US" altLang="ko-KR" smtClean="0"/>
              <a:t>jpg</a:t>
            </a:r>
            <a:r>
              <a:rPr lang="ko-KR" altLang="en-US" smtClean="0"/>
              <a:t>파일 위치 생성</a:t>
            </a:r>
            <a:endParaRPr lang="en-US" altLang="ko-KR" smtClean="0"/>
          </a:p>
          <a:p>
            <a:pPr lvl="1"/>
            <a:r>
              <a:rPr lang="ko-KR" altLang="en-US" smtClean="0"/>
              <a:t>유니티에서 </a:t>
            </a:r>
            <a:r>
              <a:rPr lang="en-US" altLang="ko-KR" smtClean="0"/>
              <a:t>texture </a:t>
            </a:r>
            <a:r>
              <a:rPr lang="ko-KR" altLang="en-US" smtClean="0"/>
              <a:t>이미지 파일을 가져올 때 </a:t>
            </a:r>
            <a:r>
              <a:rPr lang="en-US" altLang="ko-KR" smtClean="0"/>
              <a:t>/Assets/Resources </a:t>
            </a:r>
            <a:r>
              <a:rPr lang="ko-KR" altLang="en-US" smtClean="0"/>
              <a:t>내부에 있어야 하며</a:t>
            </a:r>
            <a:r>
              <a:rPr lang="en-US" altLang="ko-KR" smtClean="0"/>
              <a:t>,</a:t>
            </a:r>
          </a:p>
          <a:p>
            <a:pPr lvl="1"/>
            <a:r>
              <a:rPr lang="ko-KR" altLang="en-US" smtClean="0"/>
              <a:t>파일 위치는 </a:t>
            </a:r>
            <a:r>
              <a:rPr lang="en-US" altLang="ko-KR" smtClean="0"/>
              <a:t>/Assets/Resources </a:t>
            </a:r>
            <a:r>
              <a:rPr lang="ko-KR" altLang="en-US" smtClean="0"/>
              <a:t>이후의 경로만 작성해야 함</a:t>
            </a:r>
            <a:endParaRPr lang="en-US" altLang="ko-KR" smtClean="0"/>
          </a:p>
          <a:p>
            <a:pPr lvl="1"/>
            <a:r>
              <a:rPr lang="ko-KR" altLang="en-US" smtClean="0"/>
              <a:t>따라서 </a:t>
            </a:r>
            <a:r>
              <a:rPr lang="en-US" altLang="ko-KR" smtClean="0"/>
              <a:t>folderPath</a:t>
            </a:r>
            <a:r>
              <a:rPr lang="ko-KR" altLang="en-US" smtClean="0"/>
              <a:t>가 변경되면 이에 맞게 </a:t>
            </a:r>
            <a:r>
              <a:rPr lang="en-US" altLang="ko-KR" smtClean="0"/>
              <a:t>imgPath = “[</a:t>
            </a:r>
            <a:r>
              <a:rPr lang="ko-KR" altLang="en-US" smtClean="0"/>
              <a:t>변경된폴더이름</a:t>
            </a:r>
            <a:r>
              <a:rPr lang="en-US" altLang="ko-KR" smtClean="0"/>
              <a:t>]/…”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변경해야함</a:t>
            </a:r>
            <a:endParaRPr lang="en-US" altLang="ko-KR" smtClean="0"/>
          </a:p>
          <a:p>
            <a:pPr lvl="1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95" y="2292632"/>
            <a:ext cx="5842886" cy="2175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95" y="1152582"/>
            <a:ext cx="4943725" cy="556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95" y="5781661"/>
            <a:ext cx="7146262" cy="860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015" y="1152582"/>
            <a:ext cx="4106345" cy="10366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8771" y="16126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.json, .jpg </a:t>
            </a:r>
            <a:r>
              <a:rPr lang="ko-KR" altLang="en-US" smtClean="0">
                <a:solidFill>
                  <a:schemeClr val="bg1"/>
                </a:solidFill>
              </a:rPr>
              <a:t>파일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2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1400"/>
              </p:ext>
            </p:extLst>
          </p:nvPr>
        </p:nvGraphicFramePr>
        <p:xfrm>
          <a:off x="1826141" y="651176"/>
          <a:ext cx="8970196" cy="620682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4276">
                  <a:extLst>
                    <a:ext uri="{9D8B030D-6E8A-4147-A177-3AD203B41FA5}">
                      <a16:colId xmlns:a16="http://schemas.microsoft.com/office/drawing/2014/main" val="1962664196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2271622359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490328714"/>
                    </a:ext>
                  </a:extLst>
                </a:gridCol>
                <a:gridCol w="3467171">
                  <a:extLst>
                    <a:ext uri="{9D8B030D-6E8A-4147-A177-3AD203B41FA5}">
                      <a16:colId xmlns:a16="http://schemas.microsoft.com/office/drawing/2014/main" val="4206247024"/>
                    </a:ext>
                  </a:extLst>
                </a:gridCol>
              </a:tblGrid>
              <a:tr h="446104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tmiLists</a:t>
                      </a:r>
                    </a:p>
                    <a:p>
                      <a:pPr latinLnBrk="1"/>
                      <a:r>
                        <a:rPr lang="en-US" altLang="ko-KR" smtClean="0"/>
                        <a:t>(Tmi)</a:t>
                      </a:r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faceNameList</a:t>
                      </a:r>
                      <a:r>
                        <a:rPr lang="ko-KR" altLang="en-US" baseline="0" smtClean="0"/>
                        <a:t> </a:t>
                      </a:r>
                      <a:r>
                        <a:rPr lang="en-US" altLang="ko-KR" baseline="0" smtClean="0"/>
                        <a:t>(List&lt;string&gt;)</a:t>
                      </a:r>
                      <a:endParaRPr lang="en-US" altLang="ko-KR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37414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material_0</a:t>
                      </a:r>
                    </a:p>
                    <a:p>
                      <a:pPr latinLnBrk="1"/>
                      <a:r>
                        <a:rPr lang="en-US" altLang="ko-KR" smtClean="0"/>
                        <a:t>(FaceItemsDTO)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faceFileList</a:t>
                      </a:r>
                    </a:p>
                    <a:p>
                      <a:pPr latinLnBrk="1"/>
                      <a:r>
                        <a:rPr lang="en-US" altLang="ko-KR" smtClean="0"/>
                        <a:t>(List&lt;object&gt;)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303852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faceList</a:t>
                      </a:r>
                    </a:p>
                    <a:p>
                      <a:pPr latinLnBrk="1"/>
                      <a:r>
                        <a:rPr lang="en-US" altLang="ko-KR" smtClean="0"/>
                        <a:t>(List&lt;List&lt;string&gt;&gt;)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82865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clusterNum</a:t>
                      </a:r>
                    </a:p>
                    <a:p>
                      <a:pPr latinLnBrk="1"/>
                      <a:r>
                        <a:rPr lang="en-US" altLang="ko-KR" smtClean="0"/>
                        <a:t>(int)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938974"/>
                  </a:ext>
                </a:extLst>
              </a:tr>
              <a:tr h="592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clusters</a:t>
                      </a:r>
                    </a:p>
                    <a:p>
                      <a:pPr latinLnBrk="1"/>
                      <a:r>
                        <a:rPr lang="en-US" altLang="ko-KR" smtClean="0"/>
                        <a:t>(List&lt;ClusterItemDTO&gt;)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faceIndex</a:t>
                      </a:r>
                    </a:p>
                    <a:p>
                      <a:pPr latinLnBrk="1"/>
                      <a:r>
                        <a:rPr lang="en-US" altLang="ko-KR" smtClean="0"/>
                        <a:t>(List&lt;int&gt;)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326788"/>
                  </a:ext>
                </a:extLst>
              </a:tr>
              <a:tr h="592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uvArea</a:t>
                      </a:r>
                    </a:p>
                    <a:p>
                      <a:pPr latinLnBrk="1"/>
                      <a:r>
                        <a:rPr lang="en-US" altLang="ko-KR" smtClean="0"/>
                        <a:t>(double)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074688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avgNormVector</a:t>
                      </a:r>
                    </a:p>
                    <a:p>
                      <a:pPr latinLnBrk="1"/>
                      <a:r>
                        <a:rPr lang="en-US" altLang="ko-KR" smtClean="0"/>
                        <a:t>(List&lt;double&gt;)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467622"/>
                  </a:ext>
                </a:extLst>
              </a:tr>
              <a:tr h="610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objContent</a:t>
                      </a:r>
                    </a:p>
                    <a:p>
                      <a:pPr latinLnBrk="1"/>
                      <a:r>
                        <a:rPr lang="en-US" altLang="ko-KR" smtClean="0"/>
                        <a:t>(ObjContentDTO)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vector</a:t>
                      </a:r>
                    </a:p>
                    <a:p>
                      <a:pPr latinLnBrk="1"/>
                      <a:r>
                        <a:rPr lang="en-US" altLang="ko-KR" smtClean="0"/>
                        <a:t>(List&lt;List&lt;double&gt;&gt;)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55224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vectorOffsets</a:t>
                      </a:r>
                    </a:p>
                    <a:p>
                      <a:pPr latinLnBrk="1"/>
                      <a:r>
                        <a:rPr lang="en-US" altLang="ko-KR" smtClean="0"/>
                        <a:t>(List&lt;List&lt;double&gt;&gt;)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74236"/>
                  </a:ext>
                </a:extLst>
              </a:tr>
              <a:tr h="587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uv</a:t>
                      </a:r>
                    </a:p>
                    <a:p>
                      <a:pPr latinLnBrk="1"/>
                      <a:r>
                        <a:rPr lang="en-US" altLang="ko-KR" smtClean="0"/>
                        <a:t>(List&lt;List&lt;double&gt;&gt;)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85432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266" y="12722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2. json </a:t>
            </a:r>
            <a:r>
              <a:rPr lang="ko-KR" altLang="en-US" sz="2000" smtClean="0"/>
              <a:t>파싱</a:t>
            </a:r>
            <a:endParaRPr lang="en-US" altLang="ko-KR" sz="200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25338" y="173390"/>
            <a:ext cx="831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TMI tmiLists </a:t>
            </a:r>
            <a:r>
              <a:rPr lang="en-US" altLang="ko-KR"/>
              <a:t>= JsonConvert.DeserializeObject&lt;TMI&gt;(File.ReadAllText(filePath));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1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99" y="48246"/>
            <a:ext cx="112936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유니티 구조체로 변환</a:t>
            </a:r>
            <a:endParaRPr lang="en-US" altLang="ko-KR"/>
          </a:p>
          <a:p>
            <a:r>
              <a:rPr lang="en-US" altLang="ko-KR" smtClean="0"/>
              <a:t>	</a:t>
            </a:r>
            <a:r>
              <a:rPr lang="ko-KR" altLang="en-US" smtClean="0"/>
              <a:t>유니티에서 사용하는 좌표 정보는 </a:t>
            </a:r>
            <a:r>
              <a:rPr lang="en-US" altLang="ko-KR" smtClean="0"/>
              <a:t>float </a:t>
            </a:r>
            <a:r>
              <a:rPr lang="ko-KR" altLang="en-US" smtClean="0"/>
              <a:t>배열인 </a:t>
            </a:r>
            <a:r>
              <a:rPr lang="en-US" altLang="ko-KR" smtClean="0"/>
              <a:t>vector3 (3</a:t>
            </a:r>
            <a:r>
              <a:rPr lang="ko-KR" altLang="en-US" smtClean="0"/>
              <a:t>차원</a:t>
            </a:r>
            <a:r>
              <a:rPr lang="en-US" altLang="ko-KR" smtClean="0"/>
              <a:t>), vector2 (2</a:t>
            </a:r>
            <a:r>
              <a:rPr lang="ko-KR" altLang="en-US" smtClean="0"/>
              <a:t>차원</a:t>
            </a:r>
            <a:r>
              <a:rPr lang="en-US" altLang="ko-KR" smtClean="0"/>
              <a:t>) </a:t>
            </a:r>
            <a:r>
              <a:rPr lang="ko-KR" altLang="en-US" smtClean="0"/>
              <a:t>형태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json</a:t>
            </a:r>
            <a:r>
              <a:rPr lang="ko-KR" altLang="en-US" smtClean="0"/>
              <a:t>파일을 파싱하면 </a:t>
            </a:r>
            <a:r>
              <a:rPr lang="en-US" altLang="ko-KR" smtClean="0"/>
              <a:t>double </a:t>
            </a:r>
            <a:r>
              <a:rPr lang="ko-KR" altLang="en-US" smtClean="0"/>
              <a:t>다중배열로 저장되어서 변환해주어야함</a:t>
            </a:r>
            <a:endParaRPr lang="en-US" altLang="ko-KR" smtClean="0"/>
          </a:p>
          <a:p>
            <a:r>
              <a:rPr lang="en-US" altLang="ko-KR" smtClean="0"/>
              <a:t>	-&gt; tmi </a:t>
            </a:r>
            <a:r>
              <a:rPr lang="ko-KR" altLang="en-US" smtClean="0"/>
              <a:t>클래스 내의 좌표와 관련된 변수들 유니티 구조체로 변환 </a:t>
            </a:r>
            <a:r>
              <a:rPr lang="en-US" altLang="ko-KR" smtClean="0"/>
              <a:t>(double</a:t>
            </a:r>
            <a:r>
              <a:rPr lang="ko-KR" altLang="en-US" smtClean="0"/>
              <a:t>형 </a:t>
            </a:r>
            <a:r>
              <a:rPr lang="en-US" altLang="ko-KR" smtClean="0"/>
              <a:t>-&gt;</a:t>
            </a:r>
            <a:r>
              <a:rPr lang="ko-KR" altLang="en-US" smtClean="0"/>
              <a:t> </a:t>
            </a:r>
            <a:r>
              <a:rPr lang="en-US" altLang="ko-KR" smtClean="0"/>
              <a:t>float</a:t>
            </a:r>
            <a:r>
              <a:rPr lang="ko-KR" altLang="en-US" smtClean="0"/>
              <a:t>형</a:t>
            </a:r>
            <a:r>
              <a:rPr lang="en-US" altLang="ko-KR" smtClean="0"/>
              <a:t>)</a:t>
            </a:r>
          </a:p>
          <a:p>
            <a:r>
              <a:rPr lang="en-US" altLang="ko-KR"/>
              <a:t>	</a:t>
            </a:r>
            <a:r>
              <a:rPr lang="en-US" altLang="ko-KR" smtClean="0"/>
              <a:t>    List&lt;vector3&gt; vertices = mesh </a:t>
            </a:r>
            <a:r>
              <a:rPr lang="ko-KR" altLang="en-US" smtClean="0"/>
              <a:t>점들의 </a:t>
            </a:r>
            <a:r>
              <a:rPr lang="en-US" altLang="ko-KR" smtClean="0"/>
              <a:t>3</a:t>
            </a:r>
            <a:r>
              <a:rPr lang="ko-KR" altLang="en-US" smtClean="0"/>
              <a:t>차원 좌표</a:t>
            </a:r>
            <a:endParaRPr lang="en-US" altLang="ko-KR" smtClean="0"/>
          </a:p>
          <a:p>
            <a:r>
              <a:rPr lang="en-US" altLang="ko-KR"/>
              <a:t>	 </a:t>
            </a:r>
            <a:r>
              <a:rPr lang="en-US" altLang="ko-KR" smtClean="0"/>
              <a:t>   List&lt;vector2&gt; uvs = uv </a:t>
            </a:r>
            <a:r>
              <a:rPr lang="ko-KR" altLang="en-US" smtClean="0"/>
              <a:t>점들의 </a:t>
            </a:r>
            <a:r>
              <a:rPr lang="en-US" altLang="ko-KR" smtClean="0"/>
              <a:t>2</a:t>
            </a:r>
            <a:r>
              <a:rPr lang="ko-KR" altLang="en-US" smtClean="0"/>
              <a:t>차원 좌표</a:t>
            </a:r>
            <a:endParaRPr lang="en-US" altLang="ko-KR" smtClean="0"/>
          </a:p>
          <a:p>
            <a:r>
              <a:rPr lang="en-US" altLang="ko-KR" smtClean="0"/>
              <a:t>	    List&lt;vector3&gt; normVector = </a:t>
            </a:r>
            <a:r>
              <a:rPr lang="ko-KR" altLang="en-US" smtClean="0"/>
              <a:t>각 </a:t>
            </a:r>
            <a:r>
              <a:rPr lang="en-US" altLang="ko-KR" smtClean="0"/>
              <a:t>cluster</a:t>
            </a:r>
            <a:r>
              <a:rPr lang="ko-KR" altLang="en-US" smtClean="0"/>
              <a:t>의 평균 벡터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List&lt;List&lt;string&gt;&gt; </a:t>
            </a:r>
            <a:r>
              <a:rPr lang="ko-KR" altLang="en-US" smtClean="0"/>
              <a:t>형태로 되어있는 </a:t>
            </a:r>
            <a:r>
              <a:rPr lang="en-US" altLang="ko-KR" smtClean="0"/>
              <a:t>faceList “/”</a:t>
            </a:r>
            <a:r>
              <a:rPr lang="ko-KR" altLang="en-US" smtClean="0"/>
              <a:t>를 기준으로 분리해서</a:t>
            </a:r>
            <a:endParaRPr lang="en-US" altLang="ko-KR" smtClean="0"/>
          </a:p>
          <a:p>
            <a:r>
              <a:rPr lang="en-US" altLang="ko-KR" smtClean="0"/>
              <a:t>	    </a:t>
            </a:r>
            <a:r>
              <a:rPr lang="ko-KR" altLang="en-US" smtClean="0"/>
              <a:t>각각 </a:t>
            </a:r>
            <a:r>
              <a:rPr lang="en-US" altLang="ko-KR" smtClean="0"/>
              <a:t>List&lt;List&lt;int&gt;&gt;</a:t>
            </a:r>
            <a:r>
              <a:rPr lang="ko-KR" altLang="en-US" smtClean="0"/>
              <a:t>인 </a:t>
            </a:r>
            <a:r>
              <a:rPr lang="en-US" altLang="ko-KR" smtClean="0"/>
              <a:t>verticesList</a:t>
            </a:r>
            <a:r>
              <a:rPr lang="ko-KR" altLang="en-US" smtClean="0"/>
              <a:t>와 </a:t>
            </a:r>
            <a:r>
              <a:rPr lang="en-US" altLang="ko-KR" smtClean="0"/>
              <a:t>uvList</a:t>
            </a:r>
            <a:r>
              <a:rPr lang="ko-KR" altLang="en-US" smtClean="0"/>
              <a:t>로 변환</a:t>
            </a:r>
            <a:endParaRPr lang="en-US" altLang="ko-KR" smtClean="0"/>
          </a:p>
          <a:p>
            <a:r>
              <a:rPr lang="en-US" altLang="ko-KR" smtClean="0"/>
              <a:t>	    faceList = </a:t>
            </a:r>
            <a:r>
              <a:rPr lang="en-US" altLang="ko-KR" smtClean="0"/>
              <a:t>{ </a:t>
            </a:r>
            <a:r>
              <a:rPr lang="en-US" altLang="ko-KR" smtClean="0"/>
              <a:t>[“29/1”, “30/2”, “25/3”], </a:t>
            </a:r>
            <a:r>
              <a:rPr lang="en-US" altLang="ko-KR" smtClean="0"/>
              <a:t>…}</a:t>
            </a:r>
            <a:r>
              <a:rPr lang="en-US" altLang="ko-KR" smtClean="0"/>
              <a:t>	=&gt; verticesList = { {29, 30, 25}, …}</a:t>
            </a:r>
          </a:p>
          <a:p>
            <a:r>
              <a:rPr lang="en-US" altLang="ko-KR" smtClean="0"/>
              <a:t>	    						=&gt; uvList = </a:t>
            </a:r>
            <a:r>
              <a:rPr lang="en-US" altLang="ko-KR" smtClean="0"/>
              <a:t>{ [1, 2</a:t>
            </a:r>
            <a:r>
              <a:rPr lang="en-US" altLang="ko-KR" smtClean="0"/>
              <a:t>, </a:t>
            </a:r>
            <a:r>
              <a:rPr lang="en-US" altLang="ko-KR" smtClean="0"/>
              <a:t>3], </a:t>
            </a:r>
            <a:r>
              <a:rPr lang="en-US" altLang="ko-KR" smtClean="0"/>
              <a:t>…}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197"/>
          <a:stretch/>
        </p:blipFill>
        <p:spPr>
          <a:xfrm>
            <a:off x="1081520" y="2041868"/>
            <a:ext cx="5516223" cy="873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98" y="2041867"/>
            <a:ext cx="4316923" cy="873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0" y="4790472"/>
            <a:ext cx="9062778" cy="2008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21" y="2927558"/>
            <a:ext cx="9860800" cy="7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3898" y="48246"/>
            <a:ext cx="120781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오브젝트 생성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	1) </a:t>
            </a:r>
            <a:r>
              <a:rPr lang="ko-KR" altLang="en-US" smtClean="0"/>
              <a:t>부모 오브젝트 생성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	2) cluster </a:t>
            </a:r>
            <a:r>
              <a:rPr lang="ko-KR" altLang="en-US" smtClean="0"/>
              <a:t>오브젝트 생성 </a:t>
            </a:r>
            <a:r>
              <a:rPr lang="en-US" altLang="ko-KR" smtClean="0"/>
              <a:t>(parent</a:t>
            </a:r>
            <a:r>
              <a:rPr lang="ko-KR" altLang="en-US" smtClean="0"/>
              <a:t>의 자식 오브젝트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 	(tmiLists.material_0.clusterNum(cluster </a:t>
            </a:r>
            <a:r>
              <a:rPr lang="ko-KR" altLang="en-US" smtClean="0"/>
              <a:t>개수</a:t>
            </a:r>
            <a:r>
              <a:rPr lang="en-US" altLang="ko-KR" smtClean="0"/>
              <a:t>) </a:t>
            </a:r>
            <a:r>
              <a:rPr lang="ko-KR" altLang="en-US" smtClean="0"/>
              <a:t>만큼 반복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	3) mesh </a:t>
            </a:r>
            <a:r>
              <a:rPr lang="ko-KR" altLang="en-US" smtClean="0"/>
              <a:t>정보 저장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tmiLists.material_0.clusters[cluster_index</a:t>
            </a:r>
            <a:r>
              <a:rPr lang="en-US" altLang="ko-KR"/>
              <a:t>].</a:t>
            </a:r>
            <a:r>
              <a:rPr lang="en-US" altLang="ko-KR" smtClean="0"/>
              <a:t>faceIndex</a:t>
            </a:r>
            <a:r>
              <a:rPr lang="en-US" altLang="ko-KR"/>
              <a:t> </a:t>
            </a:r>
            <a:r>
              <a:rPr lang="en-US" altLang="ko-KR" smtClean="0"/>
              <a:t>= </a:t>
            </a:r>
            <a:r>
              <a:rPr lang="ko-KR" altLang="en-US" smtClean="0"/>
              <a:t>오브젝트의 </a:t>
            </a:r>
            <a:r>
              <a:rPr lang="en-US" altLang="ko-KR" smtClean="0"/>
              <a:t>cluster</a:t>
            </a:r>
            <a:r>
              <a:rPr lang="ko-KR" altLang="en-US" smtClean="0"/>
              <a:t>를 구성하는 모든 </a:t>
            </a:r>
            <a:r>
              <a:rPr lang="en-US" altLang="ko-KR" smtClean="0"/>
              <a:t>mesh </a:t>
            </a:r>
            <a:r>
              <a:rPr lang="ko-KR" altLang="en-US" smtClean="0"/>
              <a:t>인덱스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ko-KR" altLang="en-US" smtClean="0"/>
              <a:t>불러온 후 각 메쉬에 해당하는 </a:t>
            </a:r>
            <a:r>
              <a:rPr lang="en-US" altLang="ko-KR" smtClean="0"/>
              <a:t>vertices</a:t>
            </a:r>
            <a:r>
              <a:rPr lang="ko-KR" altLang="en-US" smtClean="0"/>
              <a:t>와 </a:t>
            </a:r>
            <a:r>
              <a:rPr lang="en-US" altLang="ko-KR" smtClean="0"/>
              <a:t>uvs</a:t>
            </a:r>
            <a:r>
              <a:rPr lang="ko-KR" altLang="en-US" smtClean="0"/>
              <a:t>를</a:t>
            </a:r>
            <a:r>
              <a:rPr lang="en-US" altLang="ko-KR" smtClean="0"/>
              <a:t> verticesList</a:t>
            </a:r>
            <a:r>
              <a:rPr lang="ko-KR" altLang="en-US" smtClean="0"/>
              <a:t>와 </a:t>
            </a:r>
            <a:r>
              <a:rPr lang="en-US" altLang="ko-KR" smtClean="0"/>
              <a:t>uvList</a:t>
            </a:r>
            <a:r>
              <a:rPr lang="ko-KR" altLang="en-US" smtClean="0"/>
              <a:t>를 사용해서 찾은 후</a:t>
            </a:r>
            <a:r>
              <a:rPr lang="en-US" altLang="ko-KR" smtClean="0"/>
              <a:t> vert</a:t>
            </a:r>
            <a:r>
              <a:rPr lang="ko-KR" altLang="en-US" smtClean="0"/>
              <a:t>와 </a:t>
            </a:r>
            <a:r>
              <a:rPr lang="en-US" altLang="ko-KR" smtClean="0"/>
              <a:t>uv</a:t>
            </a:r>
            <a:r>
              <a:rPr lang="ko-KR" altLang="en-US" smtClean="0"/>
              <a:t>에 저장</a:t>
            </a:r>
            <a:endParaRPr lang="en-US" altLang="ko-KR" smtClean="0"/>
          </a:p>
          <a:p>
            <a:endParaRPr lang="en-US" altLang="ko-KR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00" y="1025134"/>
            <a:ext cx="4241660" cy="253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00" y="2131006"/>
            <a:ext cx="6446340" cy="2484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00" y="3448598"/>
            <a:ext cx="6655340" cy="329419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6785811" y="6112042"/>
            <a:ext cx="15079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93768" y="592737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en-US" altLang="ko-KR" smtClean="0"/>
              <a:t>mesh </a:t>
            </a:r>
            <a:r>
              <a:rPr lang="ko-KR" altLang="en-US" smtClean="0"/>
              <a:t>생성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63380" y="48246"/>
            <a:ext cx="642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부모 오브젝트 </a:t>
            </a:r>
            <a:r>
              <a:rPr lang="ko-KR" altLang="en-US" sz="1400" smtClean="0"/>
              <a:t>생성</a:t>
            </a:r>
            <a:r>
              <a:rPr lang="en-US" altLang="ko-KR" sz="1400"/>
              <a:t> </a:t>
            </a:r>
            <a:r>
              <a:rPr lang="en-US" altLang="ko-KR" sz="1400" smtClean="0"/>
              <a:t>-&gt; </a:t>
            </a:r>
            <a:r>
              <a:rPr lang="ko-KR" altLang="en-US" sz="1400" smtClean="0"/>
              <a:t>오브젝트 내의 </a:t>
            </a:r>
            <a:r>
              <a:rPr lang="en-US" altLang="ko-KR" sz="1400" smtClean="0"/>
              <a:t>cluster </a:t>
            </a:r>
            <a:r>
              <a:rPr lang="ko-KR" altLang="en-US" sz="1400" smtClean="0"/>
              <a:t>생성 </a:t>
            </a:r>
            <a:r>
              <a:rPr lang="en-US" altLang="ko-KR" sz="1400" smtClean="0"/>
              <a:t>-&gt; cluster </a:t>
            </a:r>
            <a:r>
              <a:rPr lang="ko-KR" altLang="en-US" sz="1400" smtClean="0"/>
              <a:t>내의 </a:t>
            </a:r>
            <a:r>
              <a:rPr lang="en-US" altLang="ko-KR" sz="1400" smtClean="0"/>
              <a:t>mesh </a:t>
            </a:r>
            <a:r>
              <a:rPr lang="ko-KR" altLang="en-US" sz="1400" smtClean="0"/>
              <a:t>생성</a:t>
            </a:r>
            <a:endParaRPr lang="ko-KR" altLang="en-US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082" y="867372"/>
            <a:ext cx="1870364" cy="1596919"/>
          </a:xfrm>
          <a:prstGeom prst="rect">
            <a:avLst/>
          </a:prstGeom>
        </p:spPr>
      </p:pic>
      <p:cxnSp>
        <p:nvCxnSpPr>
          <p:cNvPr id="3" name="직선 화살표 연결선 2"/>
          <p:cNvCxnSpPr>
            <a:stCxn id="7" idx="3"/>
          </p:cNvCxnSpPr>
          <p:nvPr/>
        </p:nvCxnSpPr>
        <p:spPr>
          <a:xfrm flipV="1">
            <a:off x="5373960" y="947651"/>
            <a:ext cx="3462469" cy="204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578640" y="1113010"/>
            <a:ext cx="1399049" cy="1178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5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4" y="3140553"/>
            <a:ext cx="3901440" cy="32663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4" y="3140553"/>
            <a:ext cx="4146368" cy="32663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572" y="3144031"/>
            <a:ext cx="3977099" cy="3262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7530" y="64607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전체 오브젝트</a:t>
            </a:r>
            <a:endParaRPr lang="ko-KR" alt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9109981" y="6460716"/>
            <a:ext cx="20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mesh(</a:t>
            </a:r>
            <a:r>
              <a:rPr lang="en-US" altLang="ko-KR" sz="1600" smtClean="0"/>
              <a:t>polygon)</a:t>
            </a:r>
            <a:r>
              <a:rPr lang="en-US" altLang="ko-KR" sz="1600" smtClean="0"/>
              <a:t> </a:t>
            </a:r>
            <a:r>
              <a:rPr lang="ko-KR" altLang="en-US" sz="1600" smtClean="0"/>
              <a:t>하나</a:t>
            </a:r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5438098" y="6460716"/>
            <a:ext cx="127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cluster </a:t>
            </a:r>
            <a:r>
              <a:rPr lang="ko-KR" altLang="en-US" sz="1600" smtClean="0"/>
              <a:t>하나</a:t>
            </a:r>
            <a:endParaRPr lang="ko-KR" altLang="en-US" sz="16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65" y="1115278"/>
            <a:ext cx="1870364" cy="159691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6346196" cy="3086712"/>
            <a:chOff x="1661821" y="2013037"/>
            <a:chExt cx="6944694" cy="337781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/>
            <a:srcRect t="77461"/>
            <a:stretch/>
          </p:blipFill>
          <p:spPr>
            <a:xfrm>
              <a:off x="1661821" y="4368800"/>
              <a:ext cx="6944694" cy="10220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rcRect b="48048"/>
            <a:stretch/>
          </p:blipFill>
          <p:spPr>
            <a:xfrm>
              <a:off x="1661821" y="2013037"/>
              <a:ext cx="6944694" cy="235576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045566" y="14874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Mesh </a:t>
            </a:r>
            <a:r>
              <a:rPr lang="ko-KR" altLang="en-US" smtClean="0">
                <a:solidFill>
                  <a:schemeClr val="bg1"/>
                </a:solidFill>
              </a:rPr>
              <a:t>생성 스크립트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6196" y="2778935"/>
            <a:ext cx="263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오브젝트 생성 후 </a:t>
            </a:r>
            <a:r>
              <a:rPr lang="en-US" altLang="ko-KR" sz="1400" smtClean="0"/>
              <a:t>Hierarchy </a:t>
            </a:r>
            <a:r>
              <a:rPr lang="ko-KR" altLang="en-US" sz="1400" smtClean="0"/>
              <a:t>창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3235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98" y="48246"/>
            <a:ext cx="12078101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en-US" altLang="ko-KR" smtClean="0"/>
              <a:t>Mesh </a:t>
            </a:r>
            <a:r>
              <a:rPr lang="ko-KR" altLang="en-US" smtClean="0"/>
              <a:t>생성 </a:t>
            </a:r>
            <a:r>
              <a:rPr lang="en-US" altLang="ko-KR" smtClean="0"/>
              <a:t>(Polygon</a:t>
            </a:r>
            <a:r>
              <a:rPr lang="en-US" altLang="ko-KR" smtClean="0"/>
              <a:t>)</a:t>
            </a:r>
          </a:p>
          <a:p>
            <a:r>
              <a:rPr lang="en-US" altLang="ko-KR"/>
              <a:t>	</a:t>
            </a:r>
            <a:r>
              <a:rPr lang="ko-KR" altLang="en-US" smtClean="0"/>
              <a:t>매개변수 </a:t>
            </a:r>
            <a:r>
              <a:rPr lang="en-US" altLang="ko-KR" smtClean="0"/>
              <a:t>: List&lt;Vector3&gt; vert, List&lt;Vector2&gt; uv, string imgPath, GameObject cluster</a:t>
            </a:r>
            <a:endParaRPr lang="en-US" altLang="ko-KR"/>
          </a:p>
          <a:p>
            <a:r>
              <a:rPr lang="en-US" altLang="ko-KR" smtClean="0"/>
              <a:t>	-&gt; mesh </a:t>
            </a:r>
            <a:r>
              <a:rPr lang="ko-KR" altLang="en-US" smtClean="0"/>
              <a:t>오브젝트 생성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</a:t>
            </a:r>
            <a:r>
              <a:rPr lang="en-US" altLang="ko-KR" smtClean="0"/>
              <a:t>MeshRenderer </a:t>
            </a:r>
            <a:r>
              <a:rPr lang="ko-KR" altLang="en-US" smtClean="0"/>
              <a:t>추가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</a:t>
            </a:r>
            <a:r>
              <a:rPr lang="en-US" altLang="ko-KR" smtClean="0"/>
              <a:t>meshRenderer</a:t>
            </a:r>
            <a:r>
              <a:rPr lang="ko-KR" altLang="en-US" smtClean="0"/>
              <a:t>에 </a:t>
            </a:r>
            <a:r>
              <a:rPr lang="en-US" altLang="ko-KR" smtClean="0"/>
              <a:t>“Unlit/Texture</a:t>
            </a:r>
            <a:r>
              <a:rPr lang="en-US" altLang="ko-KR" smtClean="0"/>
              <a:t>”</a:t>
            </a:r>
            <a:r>
              <a:rPr lang="ko-KR" altLang="en-US"/>
              <a:t> </a:t>
            </a:r>
            <a:r>
              <a:rPr lang="ko-KR" altLang="en-US" smtClean="0"/>
              <a:t>쉐이더의 </a:t>
            </a:r>
            <a:r>
              <a:rPr lang="en-US" altLang="ko-KR" smtClean="0"/>
              <a:t>material </a:t>
            </a:r>
            <a:r>
              <a:rPr lang="ko-KR" altLang="en-US" smtClean="0"/>
              <a:t>생성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z="1600" smtClean="0"/>
              <a:t>“Standard”	“Unlit/Texture”</a:t>
            </a:r>
          </a:p>
          <a:p>
            <a:endParaRPr lang="en-US" altLang="ko-KR" sz="1100" smtClean="0"/>
          </a:p>
          <a:p>
            <a:r>
              <a:rPr lang="en-US" altLang="ko-KR"/>
              <a:t>	</a:t>
            </a:r>
            <a:r>
              <a:rPr lang="en-US" altLang="ko-KR" smtClean="0"/>
              <a:t>-&gt; MeshFilter </a:t>
            </a:r>
            <a:r>
              <a:rPr lang="ko-KR" altLang="en-US" smtClean="0"/>
              <a:t>추가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Mesh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</a:t>
            </a:r>
            <a:r>
              <a:rPr lang="ko-KR" altLang="en-US" smtClean="0"/>
              <a:t>생성한 </a:t>
            </a:r>
            <a:r>
              <a:rPr lang="en-US" altLang="ko-KR" smtClean="0"/>
              <a:t>mesh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en-US" altLang="ko-KR" smtClean="0"/>
              <a:t>vertices, triangles, uv</a:t>
            </a:r>
            <a:r>
              <a:rPr lang="ko-KR" altLang="en-US" smtClean="0"/>
              <a:t>값 설정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	</a:t>
            </a:r>
            <a:r>
              <a:rPr lang="en-US" altLang="ko-KR" sz="1600" smtClean="0"/>
              <a:t>mesh.vertices</a:t>
            </a:r>
            <a:r>
              <a:rPr lang="ko-KR" altLang="en-US" sz="1600" smtClean="0"/>
              <a:t> </a:t>
            </a:r>
            <a:r>
              <a:rPr lang="en-US" altLang="ko-KR" sz="1600" smtClean="0"/>
              <a:t>= mesh</a:t>
            </a:r>
            <a:r>
              <a:rPr lang="ko-KR" altLang="en-US" sz="1600" smtClean="0"/>
              <a:t>의 꼭짓점 위치 설정 </a:t>
            </a:r>
            <a:r>
              <a:rPr lang="en-US" altLang="ko-KR" sz="1600" smtClean="0"/>
              <a:t>(</a:t>
            </a:r>
            <a:r>
              <a:rPr lang="ko-KR" altLang="en-US" sz="1600" smtClean="0"/>
              <a:t>매개변수 </a:t>
            </a:r>
            <a:r>
              <a:rPr lang="en-US" altLang="ko-KR" sz="1600" smtClean="0"/>
              <a:t>vert</a:t>
            </a:r>
            <a:r>
              <a:rPr lang="ko-KR" altLang="en-US" sz="1600" smtClean="0"/>
              <a:t>값</a:t>
            </a:r>
            <a:r>
              <a:rPr lang="en-US" altLang="ko-KR" sz="1600" smtClean="0"/>
              <a:t>)</a:t>
            </a:r>
          </a:p>
          <a:p>
            <a:r>
              <a:rPr lang="en-US" altLang="ko-KR" sz="1600" smtClean="0"/>
              <a:t>		mesh.uv = </a:t>
            </a:r>
            <a:r>
              <a:rPr lang="ko-KR" altLang="en-US" sz="1600" smtClean="0"/>
              <a:t>가져온 텍스쳐에서 사용할 부분의 위치 </a:t>
            </a:r>
            <a:r>
              <a:rPr lang="en-US" altLang="ko-KR" sz="1600" smtClean="0"/>
              <a:t>(</a:t>
            </a:r>
            <a:r>
              <a:rPr lang="ko-KR" altLang="en-US" sz="1600" smtClean="0"/>
              <a:t>매개변수 </a:t>
            </a:r>
            <a:r>
              <a:rPr lang="en-US" altLang="ko-KR" sz="1600" smtClean="0"/>
              <a:t>uv</a:t>
            </a:r>
            <a:r>
              <a:rPr lang="ko-KR" altLang="en-US" sz="1600" smtClean="0"/>
              <a:t>값</a:t>
            </a:r>
            <a:r>
              <a:rPr lang="en-US" altLang="ko-KR" sz="1600" smtClean="0"/>
              <a:t>)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	mesh.triangles </a:t>
            </a:r>
            <a:r>
              <a:rPr lang="en-US" altLang="ko-KR" sz="1600"/>
              <a:t>= mesh</a:t>
            </a:r>
            <a:r>
              <a:rPr lang="ko-KR" altLang="en-US" sz="1600"/>
              <a:t>의 삼각형을 </a:t>
            </a:r>
            <a:r>
              <a:rPr lang="ko-KR" altLang="en-US" sz="1600"/>
              <a:t>그리는 </a:t>
            </a:r>
            <a:r>
              <a:rPr lang="ko-KR" altLang="en-US" sz="1600" smtClean="0"/>
              <a:t>방향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	</a:t>
            </a:r>
            <a:r>
              <a:rPr lang="en-US" altLang="ko-KR" sz="1400" smtClean="0"/>
              <a:t>=&gt;(0, 2, 1)</a:t>
            </a:r>
            <a:r>
              <a:rPr lang="ko-KR" altLang="en-US" sz="1400" smtClean="0"/>
              <a:t>방향으로 설정해야한다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반대 방향 </a:t>
            </a:r>
            <a:r>
              <a:rPr lang="en-US" altLang="ko-KR" sz="1400" smtClean="0"/>
              <a:t>(0, 1, 2)</a:t>
            </a:r>
            <a:r>
              <a:rPr lang="ko-KR" altLang="en-US" sz="1400" smtClean="0"/>
              <a:t>면 이미지가 반대편에서 보인다</a:t>
            </a:r>
            <a:r>
              <a:rPr lang="en-US" altLang="ko-KR" sz="1400" smtClean="0"/>
              <a:t>.</a:t>
            </a:r>
          </a:p>
          <a:p>
            <a:endParaRPr lang="en-US" altLang="ko-KR" sz="1600" smtClean="0"/>
          </a:p>
          <a:p>
            <a:r>
              <a:rPr lang="en-US" altLang="ko-KR"/>
              <a:t>	</a:t>
            </a:r>
            <a:r>
              <a:rPr lang="en-US" altLang="ko-KR" smtClean="0"/>
              <a:t>-&gt; </a:t>
            </a:r>
            <a:r>
              <a:rPr lang="ko-KR" altLang="en-US" smtClean="0"/>
              <a:t>오브젝트에 </a:t>
            </a:r>
            <a:r>
              <a:rPr lang="en-US" altLang="ko-KR" smtClean="0"/>
              <a:t>mesh </a:t>
            </a:r>
            <a:r>
              <a:rPr lang="ko-KR" altLang="en-US" smtClean="0"/>
              <a:t>설정</a:t>
            </a:r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-&gt; </a:t>
            </a:r>
            <a:r>
              <a:rPr lang="en-US" altLang="ko-KR" smtClean="0"/>
              <a:t>imgPath</a:t>
            </a:r>
            <a:r>
              <a:rPr lang="ko-KR" altLang="en-US" smtClean="0"/>
              <a:t>로부터 </a:t>
            </a:r>
            <a:r>
              <a:rPr lang="en-US" altLang="ko-KR"/>
              <a:t>.</a:t>
            </a:r>
            <a:r>
              <a:rPr lang="en-US" altLang="ko-KR" smtClean="0"/>
              <a:t>jpg</a:t>
            </a:r>
            <a:r>
              <a:rPr lang="ko-KR" altLang="en-US" smtClean="0"/>
              <a:t>를 </a:t>
            </a:r>
            <a:r>
              <a:rPr lang="en-US" altLang="ko-KR" smtClean="0"/>
              <a:t>Texture2D</a:t>
            </a:r>
            <a:r>
              <a:rPr lang="ko-KR" altLang="en-US" smtClean="0"/>
              <a:t>로 변환하며 가져오고 오브젝트의 </a:t>
            </a:r>
            <a:r>
              <a:rPr lang="en-US" altLang="ko-KR" smtClean="0"/>
              <a:t>material</a:t>
            </a:r>
            <a:r>
              <a:rPr lang="ko-KR" altLang="en-US" smtClean="0"/>
              <a:t>에 넣기</a:t>
            </a:r>
            <a:endParaRPr lang="en-US" altLang="ko-KR" smtClean="0"/>
          </a:p>
          <a:p>
            <a:r>
              <a:rPr lang="en-US" altLang="ko-KR" smtClean="0"/>
              <a:t>	-&gt; </a:t>
            </a:r>
            <a:r>
              <a:rPr lang="ko-KR" altLang="en-US" smtClean="0"/>
              <a:t>설정된 오브젝트 출력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t="10666" r="10767" b="24121"/>
          <a:stretch/>
        </p:blipFill>
        <p:spPr>
          <a:xfrm>
            <a:off x="998957" y="1485615"/>
            <a:ext cx="1840813" cy="1639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10666" r="10889" b="24484"/>
          <a:stretch/>
        </p:blipFill>
        <p:spPr>
          <a:xfrm>
            <a:off x="2839770" y="1485615"/>
            <a:ext cx="1845006" cy="1639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0583" y="1705282"/>
            <a:ext cx="44728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“Standard”</a:t>
            </a:r>
            <a:r>
              <a:rPr lang="ko-KR" altLang="en-US" sz="1600" smtClean="0"/>
              <a:t>쉐이더는 조명에 따라 </a:t>
            </a:r>
            <a:endParaRPr lang="en-US" altLang="ko-KR" sz="1600" smtClean="0"/>
          </a:p>
          <a:p>
            <a:r>
              <a:rPr lang="ko-KR" altLang="en-US" sz="1600" smtClean="0"/>
              <a:t>이미지가 다르게 나오며 그림자가 생겨</a:t>
            </a:r>
            <a:endParaRPr lang="en-US" altLang="ko-KR" sz="1600" smtClean="0"/>
          </a:p>
          <a:p>
            <a:r>
              <a:rPr lang="ko-KR" altLang="en-US" sz="1600" smtClean="0"/>
              <a:t>빛의 영향을 받지 않는 </a:t>
            </a:r>
            <a:r>
              <a:rPr lang="en-US" altLang="ko-KR" sz="1600" smtClean="0"/>
              <a:t>texture</a:t>
            </a:r>
            <a:r>
              <a:rPr lang="ko-KR" altLang="en-US" sz="1600" smtClean="0"/>
              <a:t>형태의 쉐이더인</a:t>
            </a:r>
            <a:endParaRPr lang="en-US" altLang="ko-KR" sz="1600" smtClean="0"/>
          </a:p>
          <a:p>
            <a:r>
              <a:rPr lang="en-US" altLang="ko-KR" sz="1600" smtClean="0"/>
              <a:t>“Unlit/Texture”</a:t>
            </a:r>
            <a:r>
              <a:rPr lang="ko-KR" altLang="en-US" sz="1600" smtClean="0"/>
              <a:t>를 사용해야 한다</a:t>
            </a:r>
            <a:r>
              <a:rPr lang="en-US" altLang="ko-KR" sz="160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474" y="826443"/>
            <a:ext cx="2941158" cy="22988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28717" y="847281"/>
            <a:ext cx="846667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620250" y="2176547"/>
            <a:ext cx="787400" cy="219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0250" y="2650681"/>
            <a:ext cx="1871134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13950" y="2870814"/>
            <a:ext cx="766234" cy="160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2" idx="0"/>
          </p:cNvCxnSpPr>
          <p:nvPr/>
        </p:nvCxnSpPr>
        <p:spPr>
          <a:xfrm flipV="1">
            <a:off x="10555817" y="1443346"/>
            <a:ext cx="451857" cy="1207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41568" y="3125279"/>
            <a:ext cx="316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생성 완료 후 </a:t>
            </a:r>
            <a:r>
              <a:rPr lang="en-US" altLang="ko-KR" sz="1200" smtClean="0"/>
              <a:t>mesh </a:t>
            </a:r>
            <a:r>
              <a:rPr lang="ko-KR" altLang="en-US" sz="1200" smtClean="0"/>
              <a:t>오브젝트의 </a:t>
            </a:r>
            <a:r>
              <a:rPr lang="en-US" altLang="ko-KR" sz="1200" smtClean="0"/>
              <a:t>inspector</a:t>
            </a:r>
            <a:r>
              <a:rPr lang="ko-KR" altLang="en-US" sz="1200" smtClean="0"/>
              <a:t>창</a:t>
            </a:r>
            <a:endParaRPr lang="ko-KR" altLang="en-US" sz="1200"/>
          </a:p>
        </p:txBody>
      </p:sp>
      <p:sp>
        <p:nvSpPr>
          <p:cNvPr id="18" name="직사각형 17"/>
          <p:cNvSpPr/>
          <p:nvPr/>
        </p:nvSpPr>
        <p:spPr>
          <a:xfrm>
            <a:off x="9295487" y="4332034"/>
            <a:ext cx="9144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295487" y="4315714"/>
            <a:ext cx="914400" cy="930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58502" y="3996244"/>
            <a:ext cx="16433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(1,0)	   (1,1)</a:t>
            </a:r>
          </a:p>
          <a:p>
            <a:r>
              <a:rPr lang="en-US" altLang="ko-KR" sz="1400" smtClean="0"/>
              <a:t>3         	   2</a:t>
            </a:r>
          </a:p>
          <a:p>
            <a:endParaRPr lang="en-US" altLang="ko-KR" sz="1400" smtClean="0"/>
          </a:p>
          <a:p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1400" smtClean="0"/>
              <a:t>0	   1</a:t>
            </a:r>
          </a:p>
          <a:p>
            <a:r>
              <a:rPr lang="en-US" altLang="ko-KR" sz="1400" smtClean="0"/>
              <a:t>(0,0)	   (1,0)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6215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99" y="0"/>
            <a:ext cx="1207810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카메라 위치와 각도 설정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/>
              <a:t>	</a:t>
            </a:r>
            <a:r>
              <a:rPr lang="ko-KR" altLang="en-US" sz="1600" smtClean="0"/>
              <a:t>하나의 오브젝트 생성 완료 후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각 </a:t>
            </a:r>
            <a:r>
              <a:rPr lang="en-US" altLang="ko-KR" sz="1600" smtClean="0"/>
              <a:t>cluster</a:t>
            </a:r>
            <a:r>
              <a:rPr lang="ko-KR" altLang="en-US" sz="1600" smtClean="0"/>
              <a:t>별로 화면에 띄운 후 캡쳐해 사진으로 저장한다</a:t>
            </a:r>
            <a:r>
              <a:rPr lang="en-US" altLang="ko-KR" sz="1600" smtClean="0"/>
              <a:t>.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cluster</a:t>
            </a:r>
            <a:r>
              <a:rPr lang="ko-KR" altLang="en-US" sz="1600" smtClean="0"/>
              <a:t>를 화면에 크기와 방향에 맞게 띄우기 위해서는 화면 방향 설정 후 카메라와 오브젝트 간의 거리를 조정한다</a:t>
            </a:r>
            <a:r>
              <a:rPr lang="en-US" altLang="ko-KR" sz="1600" smtClean="0"/>
              <a:t>.</a:t>
            </a:r>
          </a:p>
          <a:p>
            <a:r>
              <a:rPr lang="en-US" altLang="ko-KR" sz="1600"/>
              <a:t>	</a:t>
            </a:r>
            <a:endParaRPr lang="en-US" altLang="ko-KR" sz="1600"/>
          </a:p>
          <a:p>
            <a:r>
              <a:rPr lang="en-US" altLang="ko-KR" sz="1600" smtClean="0"/>
              <a:t>	-&gt; </a:t>
            </a:r>
            <a:r>
              <a:rPr lang="ko-KR" altLang="en-US" sz="1600" smtClean="0"/>
              <a:t>화면 방향 설정 </a:t>
            </a:r>
            <a:r>
              <a:rPr lang="en-US" altLang="ko-KR" sz="1600" smtClean="0"/>
              <a:t>: Camera mainCam = Camera.main; </a:t>
            </a:r>
            <a:r>
              <a:rPr lang="ko-KR" altLang="en-US" sz="1600" smtClean="0"/>
              <a:t>으로 현재 씬의 메인 카메라를 불러온 후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		</a:t>
            </a:r>
            <a:r>
              <a:rPr lang="ko-KR" altLang="en-US" sz="1600" smtClean="0"/>
              <a:t>유니티 함수인 </a:t>
            </a:r>
            <a:r>
              <a:rPr lang="en-US" altLang="ko-KR" sz="1600" smtClean="0"/>
              <a:t>LookAt</a:t>
            </a:r>
            <a:r>
              <a:rPr lang="ko-KR" altLang="en-US" sz="1600" smtClean="0"/>
              <a:t>을 사용해 카메라가 </a:t>
            </a:r>
            <a:r>
              <a:rPr lang="en-US" altLang="ko-KR" sz="1600" smtClean="0"/>
              <a:t>cluster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normVector</a:t>
            </a:r>
            <a:r>
              <a:rPr lang="ko-KR" altLang="en-US" sz="1600" smtClean="0"/>
              <a:t>를 향하도록 설정한다</a:t>
            </a:r>
            <a:r>
              <a:rPr lang="en-US" altLang="ko-KR" sz="1600" smtClean="0"/>
              <a:t>.</a:t>
            </a:r>
          </a:p>
          <a:p>
            <a:endParaRPr lang="en-US" altLang="ko-KR" sz="14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					</a:t>
            </a:r>
            <a:r>
              <a:rPr lang="ko-KR" altLang="en-US" sz="1400" smtClean="0"/>
              <a:t>카메라와 오브젝트의 거리인 </a:t>
            </a:r>
            <a:r>
              <a:rPr lang="en-US" altLang="ko-KR" sz="1400" smtClean="0"/>
              <a:t>distance</a:t>
            </a:r>
            <a:r>
              <a:rPr lang="ko-KR" altLang="en-US" sz="1400" smtClean="0"/>
              <a:t>는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					-30</a:t>
            </a:r>
            <a:r>
              <a:rPr lang="ko-KR" altLang="en-US" sz="1400" smtClean="0"/>
              <a:t>을 기본으로 한다</a:t>
            </a:r>
            <a:r>
              <a:rPr lang="en-US" altLang="ko-KR" sz="1400" smtClean="0"/>
              <a:t>.</a:t>
            </a:r>
          </a:p>
          <a:p>
            <a:r>
              <a:rPr lang="en-US" altLang="ko-KR" sz="1600"/>
              <a:t>	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	</a:t>
            </a:r>
            <a:r>
              <a:rPr lang="ko-KR" altLang="en-US" sz="1600" smtClean="0"/>
              <a:t>오브젝트가 화면에 잘리지도 않고 너무 멀지도 않게 뜨도록 카메라와의 거리를 조정한다</a:t>
            </a:r>
            <a:r>
              <a:rPr lang="en-US" altLang="ko-KR" sz="1600" smtClean="0"/>
              <a:t>.</a:t>
            </a:r>
          </a:p>
          <a:p>
            <a:r>
              <a:rPr lang="en-US" altLang="ko-KR" sz="1600"/>
              <a:t>	</a:t>
            </a:r>
            <a:r>
              <a:rPr lang="en-US" altLang="ko-KR" sz="1600" smtClean="0"/>
              <a:t>-&gt; cluster</a:t>
            </a:r>
            <a:r>
              <a:rPr lang="ko-KR" altLang="en-US" sz="1600" smtClean="0"/>
              <a:t>를 이루는 모든 메쉬들의 </a:t>
            </a:r>
            <a:r>
              <a:rPr lang="en-US" altLang="ko-KR" sz="1600" smtClean="0"/>
              <a:t>vertices</a:t>
            </a:r>
            <a:r>
              <a:rPr lang="ko-KR" altLang="en-US" sz="1600" smtClean="0"/>
              <a:t>들의 </a:t>
            </a:r>
            <a:r>
              <a:rPr lang="en-US" altLang="ko-KR" sz="1600" smtClean="0"/>
              <a:t>3</a:t>
            </a:r>
            <a:r>
              <a:rPr lang="ko-KR" altLang="en-US" sz="1600" smtClean="0"/>
              <a:t>차원 좌표를 유니티 함수로 </a:t>
            </a:r>
            <a:r>
              <a:rPr lang="en-US" altLang="ko-KR" sz="1600" smtClean="0"/>
              <a:t>viewport</a:t>
            </a:r>
            <a:r>
              <a:rPr lang="ko-KR" altLang="en-US" sz="1600" smtClean="0"/>
              <a:t>에서의 </a:t>
            </a:r>
            <a:r>
              <a:rPr lang="en-US" altLang="ko-KR" sz="1600" smtClean="0"/>
              <a:t>2</a:t>
            </a:r>
            <a:r>
              <a:rPr lang="ko-KR" altLang="en-US" sz="1600" smtClean="0"/>
              <a:t>차원 좌표로 변환</a:t>
            </a:r>
            <a:endParaRPr lang="en-US" altLang="ko-KR" sz="1600"/>
          </a:p>
          <a:p>
            <a:r>
              <a:rPr lang="en-US" altLang="ko-KR" sz="1600" smtClean="0"/>
              <a:t>	    </a:t>
            </a:r>
            <a:r>
              <a:rPr lang="en-US" altLang="ko-KR" sz="1400" smtClean="0"/>
              <a:t>(WorldToViewportPoint : 3</a:t>
            </a:r>
            <a:r>
              <a:rPr lang="ko-KR" altLang="en-US" sz="1400" smtClean="0"/>
              <a:t>차원 </a:t>
            </a:r>
            <a:r>
              <a:rPr lang="en-US" altLang="ko-KR" sz="1400" smtClean="0"/>
              <a:t>world</a:t>
            </a:r>
            <a:r>
              <a:rPr lang="ko-KR" altLang="en-US" sz="1400" smtClean="0"/>
              <a:t>좌표를 </a:t>
            </a:r>
            <a:r>
              <a:rPr lang="en-US" altLang="ko-KR" sz="1400" smtClean="0"/>
              <a:t>2</a:t>
            </a:r>
            <a:r>
              <a:rPr lang="ko-KR" altLang="en-US" sz="1400" smtClean="0"/>
              <a:t>차원 </a:t>
            </a:r>
            <a:r>
              <a:rPr lang="en-US" altLang="ko-KR" sz="1400" smtClean="0"/>
              <a:t>viewport</a:t>
            </a:r>
            <a:r>
              <a:rPr lang="ko-KR" altLang="en-US" sz="1400" smtClean="0"/>
              <a:t>좌표로 변환</a:t>
            </a:r>
            <a:r>
              <a:rPr lang="en-US" altLang="ko-KR" sz="1400" smtClean="0"/>
              <a:t>)</a:t>
            </a:r>
          </a:p>
          <a:p>
            <a:endParaRPr lang="en-US" altLang="ko-KR" sz="1400" smtClean="0"/>
          </a:p>
          <a:p>
            <a:r>
              <a:rPr lang="en-US" altLang="ko-KR" sz="1600" smtClean="0"/>
              <a:t>	-&gt; </a:t>
            </a:r>
            <a:r>
              <a:rPr lang="ko-KR" altLang="en-US" sz="1600" smtClean="0"/>
              <a:t>변환한 좌표값들 중 </a:t>
            </a:r>
            <a:r>
              <a:rPr lang="en-US" altLang="ko-KR" sz="1600" smtClean="0"/>
              <a:t>x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y</a:t>
            </a:r>
            <a:r>
              <a:rPr lang="ko-KR" altLang="en-US" sz="1600" smtClean="0"/>
              <a:t>좌표의 최소</a:t>
            </a:r>
            <a:r>
              <a:rPr lang="en-US" altLang="ko-KR" sz="1600" smtClean="0"/>
              <a:t>, </a:t>
            </a:r>
            <a:r>
              <a:rPr lang="ko-KR" altLang="en-US" sz="1600" smtClean="0"/>
              <a:t>최대값을 구한다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en-US" altLang="ko-KR" sz="1600" smtClean="0"/>
              <a:t>	    </a:t>
            </a:r>
          </a:p>
          <a:p>
            <a:endParaRPr lang="en-US" altLang="ko-KR" sz="1200" smtClean="0"/>
          </a:p>
          <a:p>
            <a:r>
              <a:rPr lang="en-US" altLang="ko-KR" sz="1600"/>
              <a:t>	</a:t>
            </a:r>
            <a:r>
              <a:rPr lang="en-US" altLang="ko-KR" sz="1400" smtClean="0"/>
              <a:t>viewport</a:t>
            </a:r>
            <a:r>
              <a:rPr lang="ko-KR" altLang="en-US" sz="1400" smtClean="0"/>
              <a:t>의 전체 크기는 </a:t>
            </a:r>
            <a:r>
              <a:rPr lang="en-US" altLang="ko-KR" sz="1400" smtClean="0"/>
              <a:t>1,1</a:t>
            </a:r>
            <a:r>
              <a:rPr lang="ko-KR" altLang="en-US" sz="1400" smtClean="0"/>
              <a:t>로 왼쪽 아래가 </a:t>
            </a:r>
            <a:r>
              <a:rPr lang="en-US" altLang="ko-KR" sz="1400" smtClean="0"/>
              <a:t>(0,0), </a:t>
            </a:r>
            <a:r>
              <a:rPr lang="ko-KR" altLang="en-US" sz="1400" smtClean="0"/>
              <a:t>오른쪽 위가 </a:t>
            </a:r>
            <a:r>
              <a:rPr lang="en-US" altLang="ko-KR" sz="1400" smtClean="0"/>
              <a:t>(1,1)</a:t>
            </a:r>
            <a:r>
              <a:rPr lang="ko-KR" altLang="en-US" sz="1400" smtClean="0"/>
              <a:t>이다</a:t>
            </a:r>
            <a:r>
              <a:rPr lang="en-US" altLang="ko-KR" sz="1400" smtClean="0"/>
              <a:t>.</a:t>
            </a:r>
          </a:p>
          <a:p>
            <a:r>
              <a:rPr lang="en-US" altLang="ko-KR" sz="1400"/>
              <a:t>	</a:t>
            </a:r>
            <a:r>
              <a:rPr lang="ko-KR" altLang="en-US" sz="1400" smtClean="0"/>
              <a:t>따라서 구한 좌표값들의 최소값은 </a:t>
            </a:r>
            <a:r>
              <a:rPr lang="en-US" altLang="ko-KR" sz="1400" smtClean="0"/>
              <a:t>0</a:t>
            </a:r>
            <a:r>
              <a:rPr lang="ko-KR" altLang="en-US" sz="1400" smtClean="0"/>
              <a:t>보다 작지 않게</a:t>
            </a:r>
            <a:r>
              <a:rPr lang="en-US" altLang="ko-KR" sz="1400" smtClean="0"/>
              <a:t>, </a:t>
            </a:r>
            <a:r>
              <a:rPr lang="ko-KR" altLang="en-US" sz="1400" smtClean="0"/>
              <a:t>최대값은 </a:t>
            </a:r>
            <a:r>
              <a:rPr lang="en-US" altLang="ko-KR" sz="1400" smtClean="0"/>
              <a:t>1</a:t>
            </a:r>
            <a:r>
              <a:rPr lang="ko-KR" altLang="en-US" sz="1400" smtClean="0"/>
              <a:t>보다 크지 않아야 화면에서 잘리지 않는다</a:t>
            </a:r>
            <a:r>
              <a:rPr lang="en-US" altLang="ko-KR" sz="1400" smtClean="0"/>
              <a:t>.</a:t>
            </a:r>
          </a:p>
          <a:p>
            <a:r>
              <a:rPr lang="en-US" altLang="ko-KR" sz="1400"/>
              <a:t>	</a:t>
            </a:r>
            <a:r>
              <a:rPr lang="ko-KR" altLang="en-US" sz="1400" smtClean="0"/>
              <a:t>가장 큰 값에 맞춰 화면을 조정하기 위해 </a:t>
            </a:r>
            <a:r>
              <a:rPr lang="en-US" altLang="ko-KR" sz="1400" smtClean="0"/>
              <a:t>0.5f</a:t>
            </a:r>
            <a:r>
              <a:rPr lang="ko-KR" altLang="en-US" sz="1400" smtClean="0"/>
              <a:t>를 뺀 값의 절대값들 중 최대값을 찾는다</a:t>
            </a:r>
            <a:r>
              <a:rPr lang="en-US" altLang="ko-KR" sz="1400" smtClean="0"/>
              <a:t>. (Mathf.Max = </a:t>
            </a:r>
            <a:r>
              <a:rPr lang="ko-KR" altLang="en-US" sz="1400" smtClean="0"/>
              <a:t>최대값</a:t>
            </a:r>
            <a:r>
              <a:rPr lang="en-US" altLang="ko-KR" sz="1400" smtClean="0"/>
              <a:t>, Mathf.Abs = </a:t>
            </a:r>
            <a:r>
              <a:rPr lang="ko-KR" altLang="en-US" sz="1400" smtClean="0"/>
              <a:t>절대값</a:t>
            </a:r>
            <a:r>
              <a:rPr lang="en-US" altLang="ko-KR" sz="1400" smtClean="0"/>
              <a:t>)</a:t>
            </a:r>
          </a:p>
          <a:p>
            <a:r>
              <a:rPr lang="en-US" altLang="ko-KR" sz="1400"/>
              <a:t>	</a:t>
            </a:r>
            <a:r>
              <a:rPr lang="en-US" altLang="ko-KR" sz="1600" smtClean="0"/>
              <a:t>-&gt; [</a:t>
            </a:r>
            <a:r>
              <a:rPr lang="ko-KR" altLang="en-US" sz="1600" smtClean="0"/>
              <a:t>목표거리 </a:t>
            </a:r>
            <a:r>
              <a:rPr lang="ko-KR" altLang="en-US" sz="1600"/>
              <a:t>* 목표크기</a:t>
            </a:r>
            <a:r>
              <a:rPr lang="en-US" altLang="ko-KR" sz="1600" smtClean="0"/>
              <a:t>(=1) = </a:t>
            </a:r>
            <a:r>
              <a:rPr lang="ko-KR" altLang="en-US" sz="1600"/>
              <a:t>현재거리 </a:t>
            </a:r>
            <a:r>
              <a:rPr lang="ko-KR" altLang="en-US" sz="1600"/>
              <a:t>* </a:t>
            </a:r>
            <a:r>
              <a:rPr lang="ko-KR" altLang="en-US" sz="1600" smtClean="0"/>
              <a:t>현재크기</a:t>
            </a:r>
            <a:r>
              <a:rPr lang="en-US" altLang="ko-KR" sz="1600" smtClean="0"/>
              <a:t>]</a:t>
            </a:r>
            <a:r>
              <a:rPr lang="ko-KR" altLang="en-US" sz="1600"/>
              <a:t> </a:t>
            </a:r>
            <a:r>
              <a:rPr lang="ko-KR" altLang="en-US" sz="1600" smtClean="0"/>
              <a:t>이므로 </a:t>
            </a:r>
            <a:r>
              <a:rPr lang="en-US" altLang="ko-KR" sz="1600" smtClean="0"/>
              <a:t>[</a:t>
            </a:r>
            <a:r>
              <a:rPr lang="ko-KR" altLang="en-US" sz="1600" smtClean="0"/>
              <a:t>목표 거리 </a:t>
            </a:r>
            <a:r>
              <a:rPr lang="en-US" altLang="ko-KR" sz="1600" smtClean="0"/>
              <a:t>= </a:t>
            </a:r>
            <a:r>
              <a:rPr lang="ko-KR" altLang="en-US" sz="1600" smtClean="0"/>
              <a:t>현재 거리 * 현재크기</a:t>
            </a:r>
            <a:r>
              <a:rPr lang="en-US" altLang="ko-KR" sz="1600" smtClean="0"/>
              <a:t>(=</a:t>
            </a:r>
            <a:r>
              <a:rPr lang="ko-KR" altLang="en-US" sz="1600" smtClean="0"/>
              <a:t>최대값 * </a:t>
            </a:r>
            <a:r>
              <a:rPr lang="en-US" altLang="ko-KR" sz="1600" smtClean="0"/>
              <a:t>2)]</a:t>
            </a:r>
            <a:r>
              <a:rPr lang="ko-KR" altLang="en-US" sz="1600" smtClean="0"/>
              <a:t>으로 설정</a:t>
            </a:r>
            <a:r>
              <a:rPr lang="en-US" altLang="ko-KR" sz="1400" smtClean="0"/>
              <a:t>	</a:t>
            </a:r>
          </a:p>
          <a:p>
            <a:r>
              <a:rPr lang="en-US" altLang="ko-KR" sz="1600"/>
              <a:t>	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-&gt; </a:t>
            </a:r>
            <a:r>
              <a:rPr lang="ko-KR" altLang="en-US" sz="1600" smtClean="0"/>
              <a:t>카메라 거리 설정 후 씬을 확인해 보면 오브젝트가 잘리는 경우가 있어 여유 거리를 추가해 준다</a:t>
            </a:r>
            <a:r>
              <a:rPr lang="en-US" altLang="ko-KR" sz="1600" smtClean="0"/>
              <a:t>.</a:t>
            </a:r>
          </a:p>
          <a:p>
            <a:r>
              <a:rPr lang="en-US" altLang="ko-KR" sz="1600"/>
              <a:t>	</a:t>
            </a:r>
          </a:p>
          <a:p>
            <a:endParaRPr lang="en-US" altLang="ko-KR" sz="16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88" y="1918403"/>
            <a:ext cx="3772101" cy="923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776" t="45642" b="45447"/>
          <a:stretch/>
        </p:blipFill>
        <p:spPr>
          <a:xfrm>
            <a:off x="1391488" y="3746457"/>
            <a:ext cx="5112328" cy="1935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776" t="53342" r="51296" b="14303"/>
          <a:stretch/>
        </p:blipFill>
        <p:spPr>
          <a:xfrm>
            <a:off x="1391488" y="4208360"/>
            <a:ext cx="2108662" cy="6446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68" y="5841845"/>
            <a:ext cx="3324689" cy="1619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68" y="6323551"/>
            <a:ext cx="283884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33" t="661" r="689" b="507"/>
          <a:stretch/>
        </p:blipFill>
        <p:spPr>
          <a:xfrm>
            <a:off x="2954283" y="2525107"/>
            <a:ext cx="2691794" cy="27059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19" t="440" r="709" b="586"/>
          <a:stretch/>
        </p:blipFill>
        <p:spPr>
          <a:xfrm>
            <a:off x="7131142" y="2524950"/>
            <a:ext cx="2706129" cy="27061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54" y="965400"/>
            <a:ext cx="3824969" cy="186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054" y="1942121"/>
            <a:ext cx="3485293" cy="2105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899" y="90125"/>
            <a:ext cx="120781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카메라 위치와 각도 설정</a:t>
            </a:r>
            <a:r>
              <a:rPr lang="en-US" altLang="ko-KR" smtClean="0"/>
              <a:t>(2)</a:t>
            </a:r>
          </a:p>
          <a:p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600" smtClean="0"/>
              <a:t>-&gt; [</a:t>
            </a:r>
            <a:r>
              <a:rPr lang="ko-KR" altLang="en-US" sz="1600" smtClean="0"/>
              <a:t>목표거리 </a:t>
            </a:r>
            <a:r>
              <a:rPr lang="ko-KR" altLang="en-US" sz="1600"/>
              <a:t>* 목표크기</a:t>
            </a:r>
            <a:r>
              <a:rPr lang="en-US" altLang="ko-KR" sz="1600" smtClean="0"/>
              <a:t>(=1) = </a:t>
            </a:r>
            <a:r>
              <a:rPr lang="ko-KR" altLang="en-US" sz="1600"/>
              <a:t>현재거리 </a:t>
            </a:r>
            <a:r>
              <a:rPr lang="ko-KR" altLang="en-US" sz="1600"/>
              <a:t>* </a:t>
            </a:r>
            <a:r>
              <a:rPr lang="ko-KR" altLang="en-US" sz="1600" smtClean="0"/>
              <a:t>현재크기</a:t>
            </a:r>
            <a:r>
              <a:rPr lang="en-US" altLang="ko-KR" sz="1600" smtClean="0"/>
              <a:t>]</a:t>
            </a:r>
            <a:r>
              <a:rPr lang="ko-KR" altLang="en-US" sz="1600"/>
              <a:t> </a:t>
            </a:r>
            <a:r>
              <a:rPr lang="ko-KR" altLang="en-US" sz="1600" smtClean="0"/>
              <a:t>이므로 </a:t>
            </a:r>
            <a:r>
              <a:rPr lang="en-US" altLang="ko-KR" sz="1600" smtClean="0"/>
              <a:t>[</a:t>
            </a:r>
            <a:r>
              <a:rPr lang="ko-KR" altLang="en-US" sz="1600" smtClean="0"/>
              <a:t>목표 거리 </a:t>
            </a:r>
            <a:r>
              <a:rPr lang="en-US" altLang="ko-KR" sz="1600" smtClean="0"/>
              <a:t>= </a:t>
            </a:r>
            <a:r>
              <a:rPr lang="ko-KR" altLang="en-US" sz="1600" smtClean="0"/>
              <a:t>현재 거리 * 현재크기</a:t>
            </a:r>
            <a:r>
              <a:rPr lang="en-US" altLang="ko-KR" sz="1600" smtClean="0"/>
              <a:t>(=</a:t>
            </a:r>
            <a:r>
              <a:rPr lang="ko-KR" altLang="en-US" sz="1600" smtClean="0"/>
              <a:t>최대값 * </a:t>
            </a:r>
            <a:r>
              <a:rPr lang="en-US" altLang="ko-KR" sz="1600" smtClean="0"/>
              <a:t>2)]</a:t>
            </a:r>
            <a:r>
              <a:rPr lang="ko-KR" altLang="en-US" sz="1600" smtClean="0"/>
              <a:t>으로 설정</a:t>
            </a:r>
            <a:r>
              <a:rPr lang="en-US" altLang="ko-KR" sz="1400" smtClean="0"/>
              <a:t>	</a:t>
            </a:r>
          </a:p>
          <a:p>
            <a:r>
              <a:rPr lang="en-US" altLang="ko-KR" sz="1600"/>
              <a:t>	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-&gt; </a:t>
            </a:r>
            <a:r>
              <a:rPr lang="ko-KR" altLang="en-US" sz="1600" smtClean="0"/>
              <a:t>카메라 거리 설정 후 씬을 확인해 보면 오브젝트가 잘리는 경우가 있어 </a:t>
            </a:r>
            <a:endParaRPr lang="en-US" altLang="ko-KR" sz="1600" smtClean="0"/>
          </a:p>
          <a:p>
            <a:r>
              <a:rPr lang="en-US" altLang="ko-KR" sz="1600"/>
              <a:t>	</a:t>
            </a:r>
            <a:r>
              <a:rPr lang="en-US" altLang="ko-KR" sz="1600" smtClean="0"/>
              <a:t>    [</a:t>
            </a:r>
            <a:r>
              <a:rPr lang="ko-KR" altLang="en-US" sz="1600"/>
              <a:t>목표거리</a:t>
            </a:r>
            <a:r>
              <a:rPr lang="en-US" altLang="ko-KR" sz="1600"/>
              <a:t>² = </a:t>
            </a:r>
            <a:r>
              <a:rPr lang="ko-KR" altLang="en-US" sz="1600"/>
              <a:t>목표거리 </a:t>
            </a:r>
            <a:r>
              <a:rPr lang="en-US" altLang="ko-KR" sz="1600"/>
              <a:t>+ 60 / </a:t>
            </a:r>
            <a:r>
              <a:rPr lang="ko-KR" altLang="en-US" sz="1600"/>
              <a:t>목표거리</a:t>
            </a:r>
            <a:r>
              <a:rPr lang="en-US" altLang="ko-KR" sz="1600"/>
              <a:t>] </a:t>
            </a:r>
            <a:r>
              <a:rPr lang="ko-KR" altLang="en-US" sz="1600" smtClean="0"/>
              <a:t>로 </a:t>
            </a:r>
            <a:r>
              <a:rPr lang="ko-KR" altLang="en-US" sz="1600"/>
              <a:t>적당한 </a:t>
            </a:r>
            <a:r>
              <a:rPr lang="ko-KR" altLang="en-US" sz="1600"/>
              <a:t>거리를 </a:t>
            </a:r>
            <a:r>
              <a:rPr lang="ko-KR" altLang="en-US" sz="1600" smtClean="0"/>
              <a:t>추가</a:t>
            </a:r>
            <a:r>
              <a:rPr lang="en-US" altLang="ko-KR" sz="1600"/>
              <a:t>	</a:t>
            </a:r>
          </a:p>
          <a:p>
            <a:endParaRPr lang="en-US" altLang="ko-KR" sz="1600" smtClean="0"/>
          </a:p>
        </p:txBody>
      </p:sp>
      <p:sp>
        <p:nvSpPr>
          <p:cNvPr id="12" name="직사각형 11"/>
          <p:cNvSpPr/>
          <p:nvPr/>
        </p:nvSpPr>
        <p:spPr>
          <a:xfrm>
            <a:off x="2250580" y="5364083"/>
            <a:ext cx="4099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목표 거리 </a:t>
            </a:r>
            <a:r>
              <a:rPr lang="en-US" altLang="ko-KR" sz="1400"/>
              <a:t>= </a:t>
            </a:r>
            <a:r>
              <a:rPr lang="ko-KR" altLang="en-US" sz="1400"/>
              <a:t>현재 거리 * 현재크기</a:t>
            </a:r>
            <a:r>
              <a:rPr lang="en-US" altLang="ko-KR" sz="1400"/>
              <a:t>(=</a:t>
            </a:r>
            <a:r>
              <a:rPr lang="ko-KR" altLang="en-US" sz="1400"/>
              <a:t>최대값 * </a:t>
            </a:r>
            <a:r>
              <a:rPr lang="en-US" altLang="ko-KR" sz="1400"/>
              <a:t>2)]</a:t>
            </a:r>
            <a:endParaRPr lang="ko-KR" altLang="en-US" sz="1400"/>
          </a:p>
        </p:txBody>
      </p:sp>
      <p:sp>
        <p:nvSpPr>
          <p:cNvPr id="13" name="직사각형 12"/>
          <p:cNvSpPr/>
          <p:nvPr/>
        </p:nvSpPr>
        <p:spPr>
          <a:xfrm>
            <a:off x="6779252" y="5363926"/>
            <a:ext cx="3409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목표거리</a:t>
            </a:r>
            <a:r>
              <a:rPr lang="en-US" altLang="ko-KR" sz="1400"/>
              <a:t>² = </a:t>
            </a:r>
            <a:r>
              <a:rPr lang="ko-KR" altLang="en-US" sz="1400"/>
              <a:t>목표거리 </a:t>
            </a:r>
            <a:r>
              <a:rPr lang="en-US" altLang="ko-KR" sz="1400"/>
              <a:t>+ 60 / </a:t>
            </a:r>
            <a:r>
              <a:rPr lang="ko-KR" altLang="en-US" sz="1400"/>
              <a:t>목표거리</a:t>
            </a:r>
            <a:r>
              <a:rPr lang="en-US" altLang="ko-KR" sz="1400" smtClean="0"/>
              <a:t>]</a:t>
            </a:r>
            <a:endParaRPr lang="ko-KR" altLang="en-US" sz="1400"/>
          </a:p>
        </p:txBody>
      </p:sp>
      <p:sp>
        <p:nvSpPr>
          <p:cNvPr id="14" name="오른쪽 화살표 13"/>
          <p:cNvSpPr/>
          <p:nvPr/>
        </p:nvSpPr>
        <p:spPr>
          <a:xfrm>
            <a:off x="6084397" y="3733802"/>
            <a:ext cx="608424" cy="28842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1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253</Words>
  <Application>Microsoft Office PowerPoint</Application>
  <PresentationFormat>와이드스크린</PresentationFormat>
  <Paragraphs>213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83</cp:revision>
  <dcterms:created xsi:type="dcterms:W3CDTF">2022-08-17T00:06:24Z</dcterms:created>
  <dcterms:modified xsi:type="dcterms:W3CDTF">2022-08-19T01:54:15Z</dcterms:modified>
</cp:coreProperties>
</file>